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0"/>
  </p:notesMasterIdLst>
  <p:sldIdLst>
    <p:sldId id="261" r:id="rId2"/>
    <p:sldId id="257" r:id="rId3"/>
    <p:sldId id="288" r:id="rId4"/>
    <p:sldId id="308" r:id="rId5"/>
    <p:sldId id="292" r:id="rId6"/>
    <p:sldId id="279" r:id="rId7"/>
    <p:sldId id="309" r:id="rId8"/>
    <p:sldId id="296" r:id="rId9"/>
    <p:sldId id="289" r:id="rId10"/>
    <p:sldId id="297" r:id="rId11"/>
    <p:sldId id="299" r:id="rId12"/>
    <p:sldId id="280" r:id="rId13"/>
    <p:sldId id="300" r:id="rId14"/>
    <p:sldId id="301" r:id="rId15"/>
    <p:sldId id="302" r:id="rId16"/>
    <p:sldId id="307" r:id="rId17"/>
    <p:sldId id="278" r:id="rId18"/>
    <p:sldId id="31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4" autoAdjust="0"/>
    <p:restoredTop sz="94743" autoAdjust="0"/>
  </p:normalViewPr>
  <p:slideViewPr>
    <p:cSldViewPr>
      <p:cViewPr varScale="1">
        <p:scale>
          <a:sx n="114" d="100"/>
          <a:sy n="114" d="100"/>
        </p:scale>
        <p:origin x="68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801FD-DD6C-4911-A7E9-6234A12989DE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47508-3092-4A44-907E-946B215E9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312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lang="ru-RU" sz="2800" i="1" kern="1200" dirty="0"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43000">
                      <a:schemeClr val="accent5">
                        <a:lumMod val="40000"/>
                        <a:lumOff val="60000"/>
                      </a:schemeClr>
                    </a:gs>
                    <a:gs pos="7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4853-D4BE-43A5-B916-9ACC09EE3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478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4853-D4BE-43A5-B916-9ACC09EE3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58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 marL="1143000" indent="-228600">
              <a:buSzPct val="50000"/>
              <a:buFontTx/>
              <a:buBlip>
                <a:blip r:embed="rId2"/>
              </a:buBlip>
              <a:defRPr sz="2000"/>
            </a:lvl3pPr>
            <a:lvl4pPr marL="1600200" indent="-228600">
              <a:buSzPct val="50000"/>
              <a:buFontTx/>
              <a:buBlip>
                <a:blip r:embed="rId2"/>
              </a:buBlip>
              <a:defRPr sz="1800"/>
            </a:lvl4pPr>
            <a:lvl5pPr marL="2057400" indent="-228600">
              <a:buSzPct val="50000"/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4853-D4BE-43A5-B916-9ACC09EE3FE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sz="half" idx="13"/>
          </p:nvPr>
        </p:nvSpPr>
        <p:spPr>
          <a:xfrm>
            <a:off x="4644008" y="155679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 marL="1143000" indent="-228600">
              <a:buSzPct val="50000"/>
              <a:buFontTx/>
              <a:buBlip>
                <a:blip r:embed="rId2"/>
              </a:buBlip>
              <a:defRPr sz="2000"/>
            </a:lvl3pPr>
            <a:lvl4pPr marL="1600200" indent="-228600">
              <a:buSzPct val="50000"/>
              <a:buFontTx/>
              <a:buBlip>
                <a:blip r:embed="rId2"/>
              </a:buBlip>
              <a:defRPr sz="1800"/>
            </a:lvl4pPr>
            <a:lvl5pPr marL="2057400" indent="-228600">
              <a:buSzPct val="50000"/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319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4853-D4BE-43A5-B916-9ACC09EE3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797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032" y="332656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8032" y="1704256"/>
            <a:ext cx="7772400" cy="41148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5432" y="6122269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10E4853-D4BE-43A5-B916-9ACC09EE3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18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910E4853-D4BE-43A5-B916-9ACC09EE3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81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ru-RU" sz="4000" i="1" kern="1200" dirty="0">
          <a:gradFill>
            <a:gsLst>
              <a:gs pos="0">
                <a:schemeClr val="accent5">
                  <a:lumMod val="75000"/>
                </a:schemeClr>
              </a:gs>
              <a:gs pos="43000">
                <a:schemeClr val="accent5">
                  <a:lumMod val="40000"/>
                  <a:lumOff val="60000"/>
                </a:schemeClr>
              </a:gs>
              <a:gs pos="7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SzPct val="50000"/>
        <a:buFontTx/>
        <a:buNone/>
        <a:defRPr sz="18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50000"/>
        <a:buFontTx/>
        <a:buBlip>
          <a:blip r:embed="rId8"/>
        </a:buBlip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1143000" y="1122480"/>
            <a:ext cx="6856920" cy="238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2800" i="1" cap="all" spc="-1" dirty="0" smtClean="0">
                <a:solidFill>
                  <a:srgbClr val="B7DEE8"/>
                </a:solidFill>
                <a:ea typeface="Microsoft YaHei"/>
              </a:rPr>
              <a:t>Новые разработки </a:t>
            </a:r>
            <a:r>
              <a:rPr lang="ru-RU" sz="2800" i="1" cap="all" spc="-1" dirty="0" err="1" smtClean="0">
                <a:solidFill>
                  <a:srgbClr val="B7DEE8"/>
                </a:solidFill>
                <a:ea typeface="Microsoft YaHei"/>
              </a:rPr>
              <a:t>ооо</a:t>
            </a:r>
            <a:r>
              <a:rPr lang="ru-RU" sz="2800" i="1" cap="all" spc="-1" dirty="0" smtClean="0">
                <a:solidFill>
                  <a:srgbClr val="B7DEE8"/>
                </a:solidFill>
                <a:ea typeface="Microsoft YaHei"/>
              </a:rPr>
              <a:t> «</a:t>
            </a:r>
            <a:r>
              <a:rPr lang="ru-RU" sz="2800" i="1" cap="all" spc="-1" dirty="0" err="1" smtClean="0">
                <a:solidFill>
                  <a:srgbClr val="B7DEE8"/>
                </a:solidFill>
                <a:ea typeface="Microsoft YaHei"/>
              </a:rPr>
              <a:t>лсрм</a:t>
            </a:r>
            <a:r>
              <a:rPr lang="ru-RU" sz="2800" i="1" cap="all" spc="-1" dirty="0" smtClean="0">
                <a:solidFill>
                  <a:srgbClr val="B7DEE8"/>
                </a:solidFill>
                <a:ea typeface="Microsoft YaHei"/>
              </a:rPr>
              <a:t>» в области программного обеспечения для ядерной спектрометрии</a:t>
            </a:r>
            <a:r>
              <a:rPr lang="ru-RU" sz="2800" i="1" spc="-1" dirty="0" smtClean="0">
                <a:solidFill>
                  <a:srgbClr val="B7DEE8"/>
                </a:solidFill>
                <a:ea typeface="Microsoft YaHei"/>
              </a:rPr>
              <a:t>  </a:t>
            </a:r>
            <a:endParaRPr lang="ru-RU" sz="2800" spc="-1" dirty="0">
              <a:solidFill>
                <a:prstClr val="black"/>
              </a:solidFill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1316782" y="3508920"/>
            <a:ext cx="6827712" cy="165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spcBef>
                <a:spcPts val="1417"/>
              </a:spcBef>
            </a:pPr>
            <a:r>
              <a:rPr lang="ru-RU" sz="2000" spc="-1" dirty="0" smtClean="0">
                <a:solidFill>
                  <a:srgbClr val="FFFFFF"/>
                </a:solidFill>
                <a:latin typeface="Calibri"/>
                <a:ea typeface="Microsoft YaHei"/>
              </a:rPr>
              <a:t>Н.С. Демина, </a:t>
            </a:r>
            <a:r>
              <a:rPr lang="ru-RU" sz="2000" u="sng" spc="-1" dirty="0">
                <a:solidFill>
                  <a:srgbClr val="FFFFFF"/>
                </a:solidFill>
                <a:ea typeface="Microsoft YaHei"/>
              </a:rPr>
              <a:t>E.А. Ковальский</a:t>
            </a:r>
            <a:r>
              <a:rPr lang="ru-RU" sz="2000" spc="-1" dirty="0">
                <a:solidFill>
                  <a:srgbClr val="FFFFFF"/>
                </a:solidFill>
                <a:ea typeface="Microsoft YaHei"/>
              </a:rPr>
              <a:t>, </a:t>
            </a:r>
            <a:r>
              <a:rPr lang="ru-RU" sz="2000" spc="-1" dirty="0" smtClean="0">
                <a:solidFill>
                  <a:srgbClr val="FFFFFF"/>
                </a:solidFill>
                <a:ea typeface="Microsoft YaHei"/>
              </a:rPr>
              <a:t>И.В</a:t>
            </a:r>
            <a:r>
              <a:rPr lang="ru-RU" sz="2000" spc="-1" dirty="0">
                <a:solidFill>
                  <a:srgbClr val="FFFFFF"/>
                </a:solidFill>
                <a:ea typeface="Microsoft YaHei"/>
              </a:rPr>
              <a:t>. </a:t>
            </a:r>
            <a:r>
              <a:rPr lang="ru-RU" sz="2000" spc="-1" dirty="0" smtClean="0">
                <a:solidFill>
                  <a:srgbClr val="FFFFFF"/>
                </a:solidFill>
                <a:ea typeface="Microsoft YaHei"/>
              </a:rPr>
              <a:t>Кувыкин, </a:t>
            </a:r>
            <a:r>
              <a:rPr lang="ru-RU" sz="2000" spc="-1" dirty="0">
                <a:solidFill>
                  <a:srgbClr val="FFFFFF"/>
                </a:solidFill>
                <a:ea typeface="Microsoft YaHei"/>
              </a:rPr>
              <a:t>Р.А</a:t>
            </a:r>
            <a:r>
              <a:rPr lang="ru-RU" sz="2000" spc="-1" dirty="0" smtClean="0">
                <a:solidFill>
                  <a:srgbClr val="FFFFFF"/>
                </a:solidFill>
                <a:latin typeface="Calibri"/>
                <a:ea typeface="Microsoft YaHei"/>
              </a:rPr>
              <a:t>. Пономаренко, С.Л. Соловьева, А.А. </a:t>
            </a:r>
            <a:r>
              <a:rPr lang="ru-RU" sz="2000" spc="-1" dirty="0" err="1" smtClean="0">
                <a:solidFill>
                  <a:srgbClr val="FFFFFF"/>
                </a:solidFill>
                <a:latin typeface="Calibri"/>
                <a:ea typeface="Microsoft YaHei"/>
              </a:rPr>
              <a:t>Трохан</a:t>
            </a:r>
            <a:r>
              <a:rPr lang="ru-RU" sz="2000" spc="-1" dirty="0" smtClean="0">
                <a:solidFill>
                  <a:srgbClr val="FFFFFF"/>
                </a:solidFill>
                <a:latin typeface="Calibri"/>
                <a:ea typeface="Microsoft YaHei"/>
              </a:rPr>
              <a:t>, В.Н. Фесенко  </a:t>
            </a:r>
          </a:p>
          <a:p>
            <a:pPr eaLnBrk="1" fontAlgn="auto" hangingPunct="1">
              <a:spcBef>
                <a:spcPts val="1417"/>
              </a:spcBef>
              <a:spcAft>
                <a:spcPts val="0"/>
              </a:spcAft>
            </a:pPr>
            <a:r>
              <a:rPr lang="ru-RU" sz="2000" spc="-1" dirty="0" smtClean="0">
                <a:solidFill>
                  <a:srgbClr val="FFFFFF"/>
                </a:solidFill>
                <a:latin typeface="Calibri"/>
                <a:ea typeface="Microsoft YaHei"/>
              </a:rPr>
              <a:t>ООО «ЛСРМ», г. Зеленоград, Россия.</a:t>
            </a:r>
            <a:endParaRPr lang="ru-RU" sz="2000" spc="-1" dirty="0" smtClean="0">
              <a:solidFill>
                <a:prstClr val="black"/>
              </a:solidFill>
            </a:endParaRPr>
          </a:p>
          <a:p>
            <a:pPr algn="ctr" eaLnBrk="1" fontAlgn="auto" hangingPunct="1">
              <a:spcBef>
                <a:spcPts val="1417"/>
              </a:spcBef>
              <a:spcAft>
                <a:spcPts val="0"/>
              </a:spcAft>
            </a:pPr>
            <a:endParaRPr lang="ru-RU" sz="2000" spc="-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8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4853-D4BE-43A5-B916-9ACC09EE3FE3}" type="slidenum">
              <a:rPr lang="ru-RU" smtClean="0"/>
              <a:t>10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08112" y="1340768"/>
            <a:ext cx="8219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Программный комплекс </a:t>
            </a:r>
            <a:r>
              <a:rPr lang="ru-RU" sz="2000" dirty="0" err="1">
                <a:solidFill>
                  <a:srgbClr val="00B0F0"/>
                </a:solidFill>
              </a:rPr>
              <a:t>EffMaker</a:t>
            </a:r>
            <a:r>
              <a:rPr lang="ru-RU" sz="2000" dirty="0">
                <a:solidFill>
                  <a:schemeClr val="bg1"/>
                </a:solidFill>
              </a:rPr>
              <a:t> предназначен для моделирования методом Монте-Карло эффективности регистрации и спектров гамма-излучения для больших объектов.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25" y="2479312"/>
            <a:ext cx="6505575" cy="36576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-108520" y="116632"/>
            <a:ext cx="9252520" cy="1152128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i="1" dirty="0" smtClean="0"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43000">
                      <a:schemeClr val="accent5">
                        <a:lumMod val="40000"/>
                        <a:lumOff val="60000"/>
                      </a:schemeClr>
                    </a:gs>
                    <a:gs pos="7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rPr>
              <a:t>Моделирование эффективности </a:t>
            </a:r>
            <a:r>
              <a:rPr lang="ru-RU" sz="4000" i="1" dirty="0" smtClean="0"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43000">
                      <a:schemeClr val="accent5">
                        <a:lumMod val="40000"/>
                        <a:lumOff val="60000"/>
                      </a:schemeClr>
                    </a:gs>
                    <a:gs pos="7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rPr>
              <a:t>регистрации</a:t>
            </a:r>
            <a:r>
              <a:rPr lang="ru-RU" sz="3600" i="1" dirty="0" smtClean="0"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43000">
                      <a:schemeClr val="accent5">
                        <a:lumMod val="40000"/>
                        <a:lumOff val="60000"/>
                      </a:schemeClr>
                    </a:gs>
                    <a:gs pos="7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rPr>
              <a:t> и спектров</a:t>
            </a:r>
          </a:p>
        </p:txBody>
      </p:sp>
    </p:spTree>
    <p:extLst>
      <p:ext uri="{BB962C8B-B14F-4D97-AF65-F5344CB8AC3E}">
        <p14:creationId xmlns:p14="http://schemas.microsoft.com/office/powerpoint/2010/main" val="32813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4853-D4BE-43A5-B916-9ACC09EE3FE3}" type="slidenum">
              <a:rPr lang="ru-RU" smtClean="0"/>
              <a:t>11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36658" y="1340768"/>
            <a:ext cx="7762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ПО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Nuclide Master </a:t>
            </a:r>
            <a:r>
              <a:rPr lang="en-US" sz="2000" dirty="0" smtClean="0">
                <a:solidFill>
                  <a:schemeClr val="bg1"/>
                </a:solidFill>
              </a:rPr>
              <a:t>- </a:t>
            </a:r>
            <a:r>
              <a:rPr lang="ru-RU" sz="2000" dirty="0" smtClean="0">
                <a:solidFill>
                  <a:schemeClr val="bg1"/>
                </a:solidFill>
              </a:rPr>
              <a:t>предназначено </a:t>
            </a:r>
            <a:r>
              <a:rPr lang="ru-RU" sz="2000" dirty="0">
                <a:solidFill>
                  <a:schemeClr val="bg1"/>
                </a:solidFill>
              </a:rPr>
              <a:t>для получения информации о параметрах радиоактивного распада большинства известных радионуклидов </a:t>
            </a:r>
            <a:r>
              <a:rPr lang="ru-RU" sz="2000" dirty="0" smtClean="0">
                <a:solidFill>
                  <a:schemeClr val="bg1"/>
                </a:solidFill>
              </a:rPr>
              <a:t>и </a:t>
            </a:r>
            <a:r>
              <a:rPr lang="ru-RU" sz="2000" dirty="0">
                <a:solidFill>
                  <a:schemeClr val="bg1"/>
                </a:solidFill>
              </a:rPr>
              <a:t>формирования пользовательских </a:t>
            </a:r>
            <a:r>
              <a:rPr lang="ru-RU" sz="2000" dirty="0" smtClean="0">
                <a:solidFill>
                  <a:schemeClr val="bg1"/>
                </a:solidFill>
              </a:rPr>
              <a:t>библиотек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496018"/>
            <a:ext cx="5757523" cy="396104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-108520" y="116632"/>
            <a:ext cx="9252520" cy="1152128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i="1" dirty="0" smtClean="0"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43000">
                      <a:schemeClr val="accent5">
                        <a:lumMod val="40000"/>
                        <a:lumOff val="60000"/>
                      </a:schemeClr>
                    </a:gs>
                    <a:gs pos="7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rPr>
              <a:t>Моделирование эффективности </a:t>
            </a:r>
            <a:r>
              <a:rPr lang="ru-RU" sz="4000" i="1" dirty="0" smtClean="0"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43000">
                      <a:schemeClr val="accent5">
                        <a:lumMod val="40000"/>
                        <a:lumOff val="60000"/>
                      </a:schemeClr>
                    </a:gs>
                    <a:gs pos="7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rPr>
              <a:t>регистрации</a:t>
            </a:r>
            <a:r>
              <a:rPr lang="ru-RU" sz="3600" i="1" dirty="0" smtClean="0"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43000">
                      <a:schemeClr val="accent5">
                        <a:lumMod val="40000"/>
                        <a:lumOff val="60000"/>
                      </a:schemeClr>
                    </a:gs>
                    <a:gs pos="7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rPr>
              <a:t> и спектров</a:t>
            </a:r>
          </a:p>
        </p:txBody>
      </p:sp>
    </p:spTree>
    <p:extLst>
      <p:ext uri="{BB962C8B-B14F-4D97-AF65-F5344CB8AC3E}">
        <p14:creationId xmlns:p14="http://schemas.microsoft.com/office/powerpoint/2010/main" val="210228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4853-D4BE-43A5-B916-9ACC09EE3FE3}" type="slidenum">
              <a:rPr lang="ru-RU" smtClean="0"/>
              <a:t>12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108520" y="116632"/>
            <a:ext cx="9252520" cy="108012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i="1" dirty="0" smtClean="0"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43000">
                      <a:schemeClr val="accent5">
                        <a:lumMod val="40000"/>
                        <a:lumOff val="60000"/>
                      </a:schemeClr>
                    </a:gs>
                    <a:gs pos="7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rPr>
              <a:t>Прикладное ПО. </a:t>
            </a:r>
            <a:endParaRPr lang="en-US" sz="4000" i="1" dirty="0" smtClean="0">
              <a:gradFill>
                <a:gsLst>
                  <a:gs pos="0">
                    <a:schemeClr val="accent5">
                      <a:lumMod val="75000"/>
                    </a:schemeClr>
                  </a:gs>
                  <a:gs pos="43000">
                    <a:schemeClr val="accent5">
                      <a:lumMod val="40000"/>
                      <a:lumOff val="60000"/>
                    </a:schemeClr>
                  </a:gs>
                  <a:gs pos="7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90000"/>
                  </a:prstClr>
                </a:outerShdw>
              </a:effectLst>
            </a:endParaRPr>
          </a:p>
          <a:p>
            <a:r>
              <a:rPr lang="ru-RU" sz="4000" i="1" dirty="0" smtClean="0"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43000">
                      <a:schemeClr val="accent5">
                        <a:lumMod val="40000"/>
                        <a:lumOff val="60000"/>
                      </a:schemeClr>
                    </a:gs>
                    <a:gs pos="7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rPr>
              <a:t>Модульная архитектура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9592" y="1916832"/>
            <a:ext cx="76871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Преимущества модульной архитектуры прикладного ПО: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bg1"/>
                </a:solidFill>
              </a:rPr>
              <a:t>Проще настраивать под конкретные запросы заказчика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bg1"/>
                </a:solidFill>
              </a:rPr>
              <a:t>Возможность работы на разных компьютерах в сети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bg1"/>
                </a:solidFill>
              </a:rPr>
              <a:t>Сокращение времени разработки системы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Программный комплекс </a:t>
            </a:r>
            <a:r>
              <a:rPr lang="en-US" sz="2000" dirty="0" smtClean="0">
                <a:solidFill>
                  <a:srgbClr val="00B0F0"/>
                </a:solidFill>
              </a:rPr>
              <a:t>Heraclitus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– система для проведения радиационного мониторинга в реальном времени.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50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1"/>
          <p:cNvSpPr>
            <a:spLocks noChangeArrowheads="1"/>
          </p:cNvSpPr>
          <p:nvPr/>
        </p:nvSpPr>
        <p:spPr bwMode="auto">
          <a:xfrm>
            <a:off x="971600" y="1914680"/>
            <a:ext cx="7124700" cy="3600400"/>
          </a:xfrm>
          <a:prstGeom prst="rect">
            <a:avLst/>
          </a:prstGeom>
          <a:noFill/>
          <a:ln w="25400" algn="ctr">
            <a:solidFill>
              <a:srgbClr val="385D8A"/>
            </a:solidFill>
            <a:prstDash val="sys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4853-D4BE-43A5-B916-9ACC09EE3FE3}" type="slidenum">
              <a:rPr lang="ru-RU" smtClean="0"/>
              <a:t>13</a:t>
            </a:fld>
            <a:endParaRPr lang="ru-RU"/>
          </a:p>
        </p:txBody>
      </p:sp>
      <p:sp>
        <p:nvSpPr>
          <p:cNvPr id="4" name="Поле 19"/>
          <p:cNvSpPr txBox="1">
            <a:spLocks noChangeArrowheads="1"/>
          </p:cNvSpPr>
          <p:nvPr/>
        </p:nvSpPr>
        <p:spPr bwMode="auto">
          <a:xfrm>
            <a:off x="2461855" y="5857337"/>
            <a:ext cx="3816424" cy="504791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Heraclitus GUI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49162" y="4027493"/>
            <a:ext cx="1641810" cy="108012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Heraclitus</a:t>
            </a:r>
          </a:p>
          <a:p>
            <a:pPr algn="ctr"/>
            <a:r>
              <a:rPr lang="ru-RU" dirty="0" smtClean="0"/>
              <a:t>сервер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49162" y="2267216"/>
            <a:ext cx="1641810" cy="108012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Обработка</a:t>
            </a:r>
            <a:endParaRPr lang="en-US" dirty="0" smtClean="0"/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actiny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4027493"/>
            <a:ext cx="1472789" cy="108012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База данных</a:t>
            </a:r>
            <a:endParaRPr lang="en-US" dirty="0" smtClean="0"/>
          </a:p>
          <a:p>
            <a:pPr algn="ctr"/>
            <a:r>
              <a:rPr lang="en-US" dirty="0" smtClean="0"/>
              <a:t>(Firebird)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17500" y="2267215"/>
            <a:ext cx="1803164" cy="284039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56176" y="2432816"/>
            <a:ext cx="1512168" cy="60536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MCA controller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53212" y="3247286"/>
            <a:ext cx="1512168" cy="294952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MCA 1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153212" y="3714880"/>
            <a:ext cx="1512168" cy="294952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MCA 2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155501" y="4676825"/>
            <a:ext cx="1512168" cy="294952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MCA N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732421" y="4203594"/>
            <a:ext cx="816741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728739" y="4931939"/>
            <a:ext cx="816741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9" idx="2"/>
            <a:endCxn id="7" idx="0"/>
          </p:cNvCxnSpPr>
          <p:nvPr/>
        </p:nvCxnSpPr>
        <p:spPr>
          <a:xfrm>
            <a:off x="4370067" y="3347336"/>
            <a:ext cx="0" cy="68015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370067" y="5139165"/>
            <a:ext cx="0" cy="70978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Двойная стрелка влево/вправо 25"/>
          <p:cNvSpPr/>
          <p:nvPr/>
        </p:nvSpPr>
        <p:spPr>
          <a:xfrm>
            <a:off x="5190972" y="4457008"/>
            <a:ext cx="816741" cy="221089"/>
          </a:xfrm>
          <a:prstGeom prst="leftRightArrow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965851" y="1340768"/>
            <a:ext cx="4808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Схема взаимодействия модулей </a:t>
            </a:r>
            <a:r>
              <a:rPr lang="en-US" sz="2000" dirty="0" smtClean="0">
                <a:solidFill>
                  <a:srgbClr val="00B0F0"/>
                </a:solidFill>
              </a:rPr>
              <a:t>Heraclitus</a:t>
            </a:r>
            <a:endParaRPr lang="ru-RU" sz="2000" dirty="0">
              <a:solidFill>
                <a:srgbClr val="00B0F0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-108520" y="116632"/>
            <a:ext cx="9252520" cy="108012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i="1" dirty="0" smtClean="0"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43000">
                      <a:schemeClr val="accent5">
                        <a:lumMod val="40000"/>
                        <a:lumOff val="60000"/>
                      </a:schemeClr>
                    </a:gs>
                    <a:gs pos="7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rPr>
              <a:t>Прикладное ПО. </a:t>
            </a:r>
            <a:endParaRPr lang="en-US" sz="4000" i="1" dirty="0" smtClean="0">
              <a:gradFill>
                <a:gsLst>
                  <a:gs pos="0">
                    <a:schemeClr val="accent5">
                      <a:lumMod val="75000"/>
                    </a:schemeClr>
                  </a:gs>
                  <a:gs pos="43000">
                    <a:schemeClr val="accent5">
                      <a:lumMod val="40000"/>
                      <a:lumOff val="60000"/>
                    </a:schemeClr>
                  </a:gs>
                  <a:gs pos="7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90000"/>
                  </a:prstClr>
                </a:outerShdw>
              </a:effectLst>
            </a:endParaRPr>
          </a:p>
          <a:p>
            <a:r>
              <a:rPr lang="ru-RU" sz="4000" i="1" dirty="0" smtClean="0"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43000">
                      <a:schemeClr val="accent5">
                        <a:lumMod val="40000"/>
                        <a:lumOff val="60000"/>
                      </a:schemeClr>
                    </a:gs>
                    <a:gs pos="7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rPr>
              <a:t>Модульная архитектура</a:t>
            </a:r>
          </a:p>
        </p:txBody>
      </p:sp>
    </p:spTree>
    <p:extLst>
      <p:ext uri="{BB962C8B-B14F-4D97-AF65-F5344CB8AC3E}">
        <p14:creationId xmlns:p14="http://schemas.microsoft.com/office/powerpoint/2010/main" val="2227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4853-D4BE-43A5-B916-9ACC09EE3FE3}" type="slidenum">
              <a:rPr lang="ru-RU" smtClean="0"/>
              <a:t>14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2" y="1412776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Использование программного комплекса </a:t>
            </a:r>
            <a:r>
              <a:rPr lang="en-US" sz="2000" dirty="0" smtClean="0">
                <a:solidFill>
                  <a:srgbClr val="00B0F0"/>
                </a:solidFill>
              </a:rPr>
              <a:t>Heraclitus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 в реальных проектах: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9241" y="2191216"/>
            <a:ext cx="68407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Управление работой оборудования при </a:t>
            </a:r>
            <a:r>
              <a:rPr lang="ru-RU" sz="2000" dirty="0">
                <a:solidFill>
                  <a:schemeClr val="bg1"/>
                </a:solidFill>
              </a:rPr>
              <a:t>контроле активности газа в системе контроля герметичности оболочки тепловыделяющих элементов РУ </a:t>
            </a:r>
            <a:r>
              <a:rPr lang="ru-RU" sz="2000" dirty="0" smtClean="0">
                <a:solidFill>
                  <a:schemeClr val="bg1"/>
                </a:solidFill>
              </a:rPr>
              <a:t>БРЕСТ-ОД-300. Разработка </a:t>
            </a:r>
            <a:r>
              <a:rPr lang="ru-RU" sz="2000" dirty="0">
                <a:solidFill>
                  <a:schemeClr val="bg1"/>
                </a:solidFill>
              </a:rPr>
              <a:t>АО «НИКИЭТ</a:t>
            </a:r>
            <a:r>
              <a:rPr lang="ru-RU" sz="2000" dirty="0" smtClean="0">
                <a:solidFill>
                  <a:schemeClr val="bg1"/>
                </a:solidFill>
              </a:rPr>
              <a:t>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Проведения </a:t>
            </a:r>
            <a:r>
              <a:rPr lang="ru-RU" sz="2000" dirty="0">
                <a:solidFill>
                  <a:schemeClr val="bg1"/>
                </a:solidFill>
              </a:rPr>
              <a:t>измерений с использованием спектрометров объемной активности гамма-излучающих радионуклидов в жидких средах </a:t>
            </a:r>
            <a:r>
              <a:rPr lang="ru-RU" sz="2000" dirty="0" smtClean="0">
                <a:solidFill>
                  <a:schemeClr val="bg1"/>
                </a:solidFill>
              </a:rPr>
              <a:t>МЖГ-А.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     Производство </a:t>
            </a:r>
            <a:r>
              <a:rPr lang="ru-RU" sz="2000" dirty="0">
                <a:solidFill>
                  <a:schemeClr val="bg1"/>
                </a:solidFill>
              </a:rPr>
              <a:t>АО «НПЦ «Аспект».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108520" y="116632"/>
            <a:ext cx="9252520" cy="108012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i="1" dirty="0" smtClean="0"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43000">
                      <a:schemeClr val="accent5">
                        <a:lumMod val="40000"/>
                        <a:lumOff val="60000"/>
                      </a:schemeClr>
                    </a:gs>
                    <a:gs pos="7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rPr>
              <a:t>Прикладное ПО. </a:t>
            </a:r>
            <a:endParaRPr lang="en-US" sz="4000" i="1" dirty="0" smtClean="0">
              <a:gradFill>
                <a:gsLst>
                  <a:gs pos="0">
                    <a:schemeClr val="accent5">
                      <a:lumMod val="75000"/>
                    </a:schemeClr>
                  </a:gs>
                  <a:gs pos="43000">
                    <a:schemeClr val="accent5">
                      <a:lumMod val="40000"/>
                      <a:lumOff val="60000"/>
                    </a:schemeClr>
                  </a:gs>
                  <a:gs pos="7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90000"/>
                  </a:prstClr>
                </a:outerShdw>
              </a:effectLst>
            </a:endParaRPr>
          </a:p>
          <a:p>
            <a:r>
              <a:rPr lang="ru-RU" sz="4000" i="1" dirty="0" smtClean="0"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43000">
                      <a:schemeClr val="accent5">
                        <a:lumMod val="40000"/>
                        <a:lumOff val="60000"/>
                      </a:schemeClr>
                    </a:gs>
                    <a:gs pos="7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rPr>
              <a:t>Модульная архитектура</a:t>
            </a:r>
          </a:p>
        </p:txBody>
      </p:sp>
    </p:spTree>
    <p:extLst>
      <p:ext uri="{BB962C8B-B14F-4D97-AF65-F5344CB8AC3E}">
        <p14:creationId xmlns:p14="http://schemas.microsoft.com/office/powerpoint/2010/main" val="319781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4853-D4BE-43A5-B916-9ACC09EE3FE3}" type="slidenum">
              <a:rPr lang="ru-RU" smtClean="0"/>
              <a:t>15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3254" y="1412776"/>
            <a:ext cx="32291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white"/>
                </a:solidFill>
              </a:rPr>
              <a:t>Система </a:t>
            </a:r>
            <a:r>
              <a:rPr lang="ru-RU" sz="2000" dirty="0">
                <a:solidFill>
                  <a:prstClr val="white"/>
                </a:solidFill>
              </a:rPr>
              <a:t>контроля герметичности оболочки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108520" y="116632"/>
            <a:ext cx="9252520" cy="108012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i="1" dirty="0" smtClean="0"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43000">
                      <a:schemeClr val="accent5">
                        <a:lumMod val="40000"/>
                        <a:lumOff val="60000"/>
                      </a:schemeClr>
                    </a:gs>
                    <a:gs pos="7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rPr>
              <a:t>Прикладное ПО. </a:t>
            </a:r>
            <a:endParaRPr lang="en-US" sz="4000" i="1" dirty="0" smtClean="0">
              <a:gradFill>
                <a:gsLst>
                  <a:gs pos="0">
                    <a:schemeClr val="accent5">
                      <a:lumMod val="75000"/>
                    </a:schemeClr>
                  </a:gs>
                  <a:gs pos="43000">
                    <a:schemeClr val="accent5">
                      <a:lumMod val="40000"/>
                      <a:lumOff val="60000"/>
                    </a:schemeClr>
                  </a:gs>
                  <a:gs pos="7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90000"/>
                  </a:prstClr>
                </a:outerShdw>
              </a:effectLst>
            </a:endParaRPr>
          </a:p>
          <a:p>
            <a:r>
              <a:rPr lang="ru-RU" sz="4000" i="1" dirty="0" smtClean="0"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43000">
                      <a:schemeClr val="accent5">
                        <a:lumMod val="40000"/>
                        <a:lumOff val="60000"/>
                      </a:schemeClr>
                    </a:gs>
                    <a:gs pos="7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rPr>
              <a:t>Модульная архитектура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54" y="2310795"/>
            <a:ext cx="4673617" cy="3508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418618"/>
            <a:ext cx="4540952" cy="530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8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4853-D4BE-43A5-B916-9ACC09EE3FE3}" type="slidenum">
              <a:rPr lang="ru-RU" smtClean="0"/>
              <a:t>16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84784"/>
            <a:ext cx="30311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white"/>
                </a:solidFill>
              </a:rPr>
              <a:t>Спектрометр </a:t>
            </a:r>
            <a:r>
              <a:rPr lang="ru-RU" sz="2000" dirty="0">
                <a:solidFill>
                  <a:prstClr val="white"/>
                </a:solidFill>
              </a:rPr>
              <a:t>объемной </a:t>
            </a:r>
            <a:r>
              <a:rPr lang="ru-RU" sz="2000" dirty="0" smtClean="0">
                <a:solidFill>
                  <a:prstClr val="white"/>
                </a:solidFill>
              </a:rPr>
              <a:t>активности МЖГ-А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484784"/>
            <a:ext cx="4432601" cy="493416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-108520" y="116632"/>
            <a:ext cx="9252520" cy="108012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i="1" dirty="0" smtClean="0"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43000">
                      <a:schemeClr val="accent5">
                        <a:lumMod val="40000"/>
                        <a:lumOff val="60000"/>
                      </a:schemeClr>
                    </a:gs>
                    <a:gs pos="7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rPr>
              <a:t>Прикладное ПО. </a:t>
            </a:r>
            <a:endParaRPr lang="en-US" sz="4000" i="1" dirty="0" smtClean="0">
              <a:gradFill>
                <a:gsLst>
                  <a:gs pos="0">
                    <a:schemeClr val="accent5">
                      <a:lumMod val="75000"/>
                    </a:schemeClr>
                  </a:gs>
                  <a:gs pos="43000">
                    <a:schemeClr val="accent5">
                      <a:lumMod val="40000"/>
                      <a:lumOff val="60000"/>
                    </a:schemeClr>
                  </a:gs>
                  <a:gs pos="7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90000"/>
                  </a:prstClr>
                </a:outerShdw>
              </a:effectLst>
            </a:endParaRPr>
          </a:p>
          <a:p>
            <a:r>
              <a:rPr lang="ru-RU" sz="4000" i="1" dirty="0" smtClean="0"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43000">
                      <a:schemeClr val="accent5">
                        <a:lumMod val="40000"/>
                        <a:lumOff val="60000"/>
                      </a:schemeClr>
                    </a:gs>
                    <a:gs pos="7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rPr>
              <a:t>Модульная архитектура</a:t>
            </a:r>
          </a:p>
        </p:txBody>
      </p:sp>
    </p:spTree>
    <p:extLst>
      <p:ext uri="{BB962C8B-B14F-4D97-AF65-F5344CB8AC3E}">
        <p14:creationId xmlns:p14="http://schemas.microsoft.com/office/powerpoint/2010/main" val="116839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4853-D4BE-43A5-B916-9ACC09EE3FE3}" type="slidenum">
              <a:rPr lang="ru-RU" smtClean="0"/>
              <a:t>17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08520" y="116632"/>
            <a:ext cx="9252520" cy="108012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i="1" dirty="0" smtClean="0"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43000">
                      <a:schemeClr val="accent5">
                        <a:lumMod val="40000"/>
                        <a:lumOff val="60000"/>
                      </a:schemeClr>
                    </a:gs>
                    <a:gs pos="7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rPr>
              <a:t>Методики выполнения измерений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17794"/>
            <a:ext cx="3377565" cy="47963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10846"/>
            <a:ext cx="3400889" cy="481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0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4853-D4BE-43A5-B916-9ACC09EE3FE3}" type="slidenum">
              <a:rPr lang="ru-RU" smtClean="0"/>
              <a:t>18</a:t>
            </a:fld>
            <a:endParaRPr lang="ru-RU"/>
          </a:p>
        </p:txBody>
      </p:sp>
      <p:sp>
        <p:nvSpPr>
          <p:cNvPr id="9" name="CustomShape 2"/>
          <p:cNvSpPr/>
          <p:nvPr/>
        </p:nvSpPr>
        <p:spPr>
          <a:xfrm>
            <a:off x="399600" y="27298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4000" spc="-1" dirty="0">
                <a:solidFill>
                  <a:srgbClr val="FFFFFF"/>
                </a:solidFill>
                <a:ea typeface="Microsoft YaHei"/>
              </a:rPr>
              <a:t>Спасибо за внимание!</a:t>
            </a:r>
            <a:endParaRPr lang="ru-RU" sz="4000" spc="-1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27680" y="414908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Телефон: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+</a:t>
            </a:r>
            <a:r>
              <a:rPr lang="ru-RU" sz="2000" dirty="0">
                <a:solidFill>
                  <a:schemeClr val="bg1"/>
                </a:solidFill>
              </a:rPr>
              <a:t>7 (495) 660-16-14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Электронная </a:t>
            </a:r>
            <a:r>
              <a:rPr lang="ru-RU" sz="2000" dirty="0">
                <a:solidFill>
                  <a:schemeClr val="bg1"/>
                </a:solidFill>
              </a:rPr>
              <a:t>почта</a:t>
            </a:r>
            <a:r>
              <a:rPr lang="ru-RU" sz="2000" dirty="0" smtClean="0">
                <a:solidFill>
                  <a:schemeClr val="bg1"/>
                </a:solidFill>
              </a:rPr>
              <a:t>: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lsrm@lsrm.ru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6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4853-D4BE-43A5-B916-9ACC09EE3FE3}" type="slidenum">
              <a:rPr lang="ru-RU" smtClean="0"/>
              <a:t>2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108520" y="116632"/>
            <a:ext cx="9252520" cy="108012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i="1" dirty="0" smtClean="0"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43000">
                      <a:schemeClr val="accent5">
                        <a:lumMod val="40000"/>
                        <a:lumOff val="60000"/>
                      </a:schemeClr>
                    </a:gs>
                    <a:gs pos="7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rPr>
              <a:t>Основные направления разработки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1268760"/>
            <a:ext cx="830332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000" dirty="0" smtClean="0">
                <a:solidFill>
                  <a:schemeClr val="bg1"/>
                </a:solidFill>
              </a:rPr>
              <a:t>ООО ЛСРМ –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2</a:t>
            </a:r>
            <a:r>
              <a:rPr lang="en-US" sz="2000" dirty="0" smtClean="0">
                <a:solidFill>
                  <a:schemeClr val="bg1"/>
                </a:solidFill>
              </a:rPr>
              <a:t>5</a:t>
            </a:r>
            <a:r>
              <a:rPr lang="ru-RU" sz="2000" dirty="0" smtClean="0">
                <a:solidFill>
                  <a:schemeClr val="bg1"/>
                </a:solidFill>
              </a:rPr>
              <a:t> лет опыта разработки спектрометрического методического и программного обеспечения</a:t>
            </a:r>
          </a:p>
          <a:p>
            <a:pPr algn="just"/>
            <a:endParaRPr lang="ru-RU" sz="2000" dirty="0" smtClean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bg1"/>
                </a:solidFill>
              </a:rPr>
              <a:t>Многофункциональное спектрометрическое ПО общего назначения для проведения измерений и прецизионной обработки спектров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bg1"/>
                </a:solidFill>
              </a:rPr>
              <a:t>Программное обеспечение для моделирования методом Монте-Карло эффективности регистрации и спектров гамма излучения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bg1"/>
                </a:solidFill>
              </a:rPr>
              <a:t>Прикладное спектрометрическое ПО на модульной основе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bg1"/>
                </a:solidFill>
              </a:rPr>
              <a:t>Программное </a:t>
            </a:r>
            <a:r>
              <a:rPr lang="ru-RU" sz="2000" dirty="0">
                <a:solidFill>
                  <a:schemeClr val="bg1"/>
                </a:solidFill>
              </a:rPr>
              <a:t>обеспечение для получения справочной информации о параметрах радиоактивного </a:t>
            </a:r>
            <a:r>
              <a:rPr lang="ru-RU" sz="2000" dirty="0" smtClean="0">
                <a:solidFill>
                  <a:schemeClr val="bg1"/>
                </a:solidFill>
              </a:rPr>
              <a:t>распада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bg1"/>
                </a:solidFill>
              </a:rPr>
              <a:t>Приоритетное направление – разработка кроссплатформенного ПО. </a:t>
            </a:r>
          </a:p>
        </p:txBody>
      </p:sp>
    </p:spTree>
    <p:extLst>
      <p:ext uri="{BB962C8B-B14F-4D97-AF65-F5344CB8AC3E}">
        <p14:creationId xmlns:p14="http://schemas.microsoft.com/office/powerpoint/2010/main" val="121405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564904"/>
            <a:ext cx="6758414" cy="380160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4853-D4BE-43A5-B916-9ACC09EE3FE3}" type="slidenum">
              <a:rPr lang="ru-RU" smtClean="0"/>
              <a:t>3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108520" y="116632"/>
            <a:ext cx="9252520" cy="936104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i="1" dirty="0" smtClean="0"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43000">
                      <a:schemeClr val="accent5">
                        <a:lumMod val="40000"/>
                        <a:lumOff val="60000"/>
                      </a:schemeClr>
                    </a:gs>
                    <a:gs pos="7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rPr>
              <a:t>Универсальное программное обеспечение для спектрометрии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5312" y="1188441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SpectraLine 2.0 </a:t>
            </a:r>
            <a:r>
              <a:rPr lang="en-US" sz="2000" dirty="0" smtClean="0">
                <a:solidFill>
                  <a:schemeClr val="bg1"/>
                </a:solidFill>
              </a:rPr>
              <a:t>- </a:t>
            </a:r>
            <a:r>
              <a:rPr lang="ru-RU" sz="2000" dirty="0" smtClean="0">
                <a:solidFill>
                  <a:schemeClr val="bg1"/>
                </a:solidFill>
              </a:rPr>
              <a:t>кроссплатформенное программное </a:t>
            </a:r>
            <a:r>
              <a:rPr lang="ru-RU" sz="2000" dirty="0">
                <a:solidFill>
                  <a:schemeClr val="bg1"/>
                </a:solidFill>
              </a:rPr>
              <a:t>обеспечение для измерения и обработки гамма - и бета - спектров полупроводниковых и  сцинтилляционных детекторов разных </a:t>
            </a:r>
            <a:r>
              <a:rPr lang="ru-RU" sz="2000" dirty="0" smtClean="0">
                <a:solidFill>
                  <a:schemeClr val="bg1"/>
                </a:solidFill>
              </a:rPr>
              <a:t>модификаций.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63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4853-D4BE-43A5-B916-9ACC09EE3FE3}" type="slidenum">
              <a:rPr lang="ru-RU" smtClean="0"/>
              <a:t>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83473" y="1988840"/>
            <a:ext cx="8303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Версия с ограниченным набором функций. Предназначена для выполнения </a:t>
            </a:r>
            <a:r>
              <a:rPr lang="ru-RU" sz="2000" dirty="0">
                <a:solidFill>
                  <a:schemeClr val="bg1"/>
                </a:solidFill>
              </a:rPr>
              <a:t>рутинных операций по измерению и обработке спектров сцинтилляционных детекторов, в том числе и совместной обработки </a:t>
            </a:r>
            <a:r>
              <a:rPr lang="ru-RU" sz="2000" dirty="0" smtClean="0">
                <a:solidFill>
                  <a:schemeClr val="bg1"/>
                </a:solidFill>
              </a:rPr>
              <a:t>гамма- </a:t>
            </a:r>
            <a:r>
              <a:rPr lang="ru-RU" sz="2000" dirty="0">
                <a:solidFill>
                  <a:schemeClr val="bg1"/>
                </a:solidFill>
              </a:rPr>
              <a:t>и </a:t>
            </a:r>
            <a:r>
              <a:rPr lang="ru-RU" sz="2000" dirty="0" smtClean="0">
                <a:solidFill>
                  <a:schemeClr val="bg1"/>
                </a:solidFill>
              </a:rPr>
              <a:t>бета-спектров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6786" y="1309069"/>
            <a:ext cx="2576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Варианты программы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108520" y="116632"/>
            <a:ext cx="9252520" cy="936104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i="1" dirty="0" smtClean="0"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43000">
                      <a:schemeClr val="accent5">
                        <a:lumMod val="40000"/>
                        <a:lumOff val="60000"/>
                      </a:schemeClr>
                    </a:gs>
                    <a:gs pos="7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rPr>
              <a:t>Универсальное программное обеспечение для спектрометрии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37" y="3998021"/>
            <a:ext cx="5896798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4853-D4BE-43A5-B916-9ACC09EE3FE3}" type="slidenum">
              <a:rPr lang="ru-RU" smtClean="0"/>
              <a:t>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83473" y="1988840"/>
            <a:ext cx="83033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Версия поддерживающая полный </a:t>
            </a:r>
            <a:r>
              <a:rPr lang="ru-RU" sz="2000" dirty="0">
                <a:solidFill>
                  <a:schemeClr val="bg1"/>
                </a:solidFill>
              </a:rPr>
              <a:t>набор функций, необходимый для прецизионной обработки спектров</a:t>
            </a:r>
            <a:r>
              <a:rPr lang="ru-RU" sz="2000" dirty="0" smtClean="0">
                <a:solidFill>
                  <a:schemeClr val="bg1"/>
                </a:solidFill>
              </a:rPr>
              <a:t>. Возможность проведения полного набора калибровок спектрометрического тракта и настройки параметров конфигурации.</a:t>
            </a:r>
          </a:p>
          <a:p>
            <a:pPr algn="just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6786" y="1309069"/>
            <a:ext cx="2576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Варианты программы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108520" y="116632"/>
            <a:ext cx="9252520" cy="936104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i="1" dirty="0" smtClean="0"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43000">
                      <a:schemeClr val="accent5">
                        <a:lumMod val="40000"/>
                        <a:lumOff val="60000"/>
                      </a:schemeClr>
                    </a:gs>
                    <a:gs pos="7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rPr>
              <a:t>Универсальное программное обеспечение для спектрометрии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577" y="4005064"/>
            <a:ext cx="5906325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3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4853-D4BE-43A5-B916-9ACC09EE3FE3}" type="slidenum">
              <a:rPr lang="ru-RU" smtClean="0"/>
              <a:t>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2" t="5818" r="14996" b="23232"/>
          <a:stretch/>
        </p:blipFill>
        <p:spPr>
          <a:xfrm>
            <a:off x="323528" y="1419766"/>
            <a:ext cx="8352928" cy="444182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-108520" y="116632"/>
            <a:ext cx="9252520" cy="936104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i="1" dirty="0" smtClean="0"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43000">
                      <a:schemeClr val="accent5">
                        <a:lumMod val="40000"/>
                        <a:lumOff val="60000"/>
                      </a:schemeClr>
                    </a:gs>
                    <a:gs pos="7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rPr>
              <a:t>Универсальное программное обеспечение для спектрометрии</a:t>
            </a:r>
          </a:p>
        </p:txBody>
      </p:sp>
    </p:spTree>
    <p:extLst>
      <p:ext uri="{BB962C8B-B14F-4D97-AF65-F5344CB8AC3E}">
        <p14:creationId xmlns:p14="http://schemas.microsoft.com/office/powerpoint/2010/main" val="89054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4853-D4BE-43A5-B916-9ACC09EE3FE3}" type="slidenum">
              <a:rPr lang="ru-RU" smtClean="0"/>
              <a:t>7</a:t>
            </a:fld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108520" y="116632"/>
            <a:ext cx="9252520" cy="936104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i="1" dirty="0" smtClean="0"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43000">
                      <a:schemeClr val="accent5">
                        <a:lumMod val="40000"/>
                        <a:lumOff val="60000"/>
                      </a:schemeClr>
                    </a:gs>
                    <a:gs pos="7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rPr>
              <a:t>Универсальное программное обеспечение для спектрометрии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6" t="6710" r="10631" b="15362"/>
          <a:stretch/>
        </p:blipFill>
        <p:spPr>
          <a:xfrm>
            <a:off x="245443" y="1412775"/>
            <a:ext cx="8448890" cy="446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2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4853-D4BE-43A5-B916-9ACC09EE3FE3}" type="slidenum">
              <a:rPr lang="ru-RU" smtClean="0"/>
              <a:t>8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51943" y="1484784"/>
            <a:ext cx="733159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Разработка унифицированных кроссплатформенных драйверов для связи с анализаторами различных производителей.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Уже разработаны: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АО НПЦ «Аспект» </a:t>
            </a:r>
            <a:r>
              <a:rPr lang="ru-RU" sz="2000" dirty="0">
                <a:solidFill>
                  <a:schemeClr val="bg1"/>
                </a:solidFill>
              </a:rPr>
              <a:t>—</a:t>
            </a:r>
            <a:r>
              <a:rPr lang="ru-RU" sz="2000" dirty="0" smtClean="0">
                <a:solidFill>
                  <a:schemeClr val="bg1"/>
                </a:solidFill>
              </a:rPr>
              <a:t> СУ-07, УДСГ и подобные устройства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«</a:t>
            </a:r>
            <a:r>
              <a:rPr lang="ru-RU" sz="2000" dirty="0" err="1" smtClean="0">
                <a:solidFill>
                  <a:schemeClr val="bg1"/>
                </a:solidFill>
              </a:rPr>
              <a:t>Атомтех</a:t>
            </a:r>
            <a:r>
              <a:rPr lang="ru-RU" sz="2000" dirty="0">
                <a:solidFill>
                  <a:schemeClr val="bg1"/>
                </a:solidFill>
              </a:rPr>
              <a:t>» — </a:t>
            </a:r>
            <a:r>
              <a:rPr lang="ru-RU" sz="2000" dirty="0" smtClean="0">
                <a:solidFill>
                  <a:schemeClr val="bg1"/>
                </a:solidFill>
              </a:rPr>
              <a:t>АТ1315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АО «ИФТП</a:t>
            </a:r>
            <a:r>
              <a:rPr lang="ru-RU" sz="2000" dirty="0">
                <a:solidFill>
                  <a:schemeClr val="bg1"/>
                </a:solidFill>
              </a:rPr>
              <a:t>» — </a:t>
            </a:r>
            <a:r>
              <a:rPr lang="ru-RU" sz="2000" dirty="0" smtClean="0">
                <a:solidFill>
                  <a:schemeClr val="bg1"/>
                </a:solidFill>
              </a:rPr>
              <a:t>ЦСУ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«</a:t>
            </a:r>
            <a:r>
              <a:rPr lang="ru-RU" sz="2000" dirty="0" err="1" smtClean="0">
                <a:solidFill>
                  <a:schemeClr val="bg1"/>
                </a:solidFill>
              </a:rPr>
              <a:t>Радэк</a:t>
            </a:r>
            <a:r>
              <a:rPr lang="ru-RU" sz="2000" dirty="0" smtClean="0">
                <a:solidFill>
                  <a:schemeClr val="bg1"/>
                </a:solidFill>
              </a:rPr>
              <a:t>» </a:t>
            </a:r>
            <a:r>
              <a:rPr lang="ru-RU" sz="2000" dirty="0">
                <a:solidFill>
                  <a:schemeClr val="bg1"/>
                </a:solidFill>
              </a:rPr>
              <a:t>— </a:t>
            </a:r>
            <a:r>
              <a:rPr lang="en-US" sz="2000" dirty="0" smtClean="0">
                <a:solidFill>
                  <a:schemeClr val="bg1"/>
                </a:solidFill>
              </a:rPr>
              <a:t>MD283, MD284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В </a:t>
            </a:r>
            <a:r>
              <a:rPr lang="ru-RU" sz="2000" dirty="0" smtClean="0">
                <a:solidFill>
                  <a:schemeClr val="bg1"/>
                </a:solidFill>
              </a:rPr>
              <a:t>разработке: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- АО «Амплитуда» </a:t>
            </a:r>
            <a:r>
              <a:rPr lang="ru-RU" sz="2000" dirty="0">
                <a:solidFill>
                  <a:schemeClr val="bg1"/>
                </a:solidFill>
              </a:rPr>
              <a:t>— </a:t>
            </a:r>
            <a:r>
              <a:rPr lang="ru-RU" sz="2000" dirty="0" smtClean="0">
                <a:solidFill>
                  <a:schemeClr val="bg1"/>
                </a:solidFill>
              </a:rPr>
              <a:t>Прогресс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08520" y="116632"/>
            <a:ext cx="9252520" cy="936104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i="1" dirty="0" smtClean="0"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43000">
                      <a:schemeClr val="accent5">
                        <a:lumMod val="40000"/>
                        <a:lumOff val="60000"/>
                      </a:schemeClr>
                    </a:gs>
                    <a:gs pos="7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rPr>
              <a:t>Универсальное программное обеспечение для спектрометрии</a:t>
            </a:r>
          </a:p>
        </p:txBody>
      </p:sp>
    </p:spTree>
    <p:extLst>
      <p:ext uri="{BB962C8B-B14F-4D97-AF65-F5344CB8AC3E}">
        <p14:creationId xmlns:p14="http://schemas.microsoft.com/office/powerpoint/2010/main" val="255518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4853-D4BE-43A5-B916-9ACC09EE3FE3}" type="slidenum">
              <a:rPr lang="ru-RU" smtClean="0"/>
              <a:t>9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108520" y="116632"/>
            <a:ext cx="9252520" cy="1152128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i="1" dirty="0" smtClean="0"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43000">
                      <a:schemeClr val="accent5">
                        <a:lumMod val="40000"/>
                        <a:lumOff val="60000"/>
                      </a:schemeClr>
                    </a:gs>
                    <a:gs pos="7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rPr>
              <a:t>Моделирование эффективности </a:t>
            </a:r>
            <a:r>
              <a:rPr lang="ru-RU" sz="4000" i="1" dirty="0" smtClean="0"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43000">
                      <a:schemeClr val="accent5">
                        <a:lumMod val="40000"/>
                        <a:lumOff val="60000"/>
                      </a:schemeClr>
                    </a:gs>
                    <a:gs pos="7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rPr>
              <a:t>регистрации</a:t>
            </a:r>
            <a:r>
              <a:rPr lang="ru-RU" sz="3600" i="1" dirty="0" smtClean="0"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43000">
                      <a:schemeClr val="accent5">
                        <a:lumMod val="40000"/>
                        <a:lumOff val="60000"/>
                      </a:schemeClr>
                    </a:gs>
                    <a:gs pos="70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rPr>
              <a:t> и спектров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5272" y="1412776"/>
            <a:ext cx="8424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solidFill>
                  <a:srgbClr val="00B0F0"/>
                </a:solidFill>
              </a:rPr>
              <a:t>Nuclide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Master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Plus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– предназначена </a:t>
            </a:r>
            <a:r>
              <a:rPr lang="ru-RU" sz="2000" dirty="0">
                <a:solidFill>
                  <a:schemeClr val="bg1"/>
                </a:solidFill>
              </a:rPr>
              <a:t>для моделирования методом Монте-Карло эффективности регистрации, спектров гамма-излучения и поправок на истинное суммирование для лабораторных геометрий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24" y="2708920"/>
            <a:ext cx="650557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3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оя 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lsrm2</Template>
  <TotalTime>5954</TotalTime>
  <Words>531</Words>
  <Application>Microsoft Office PowerPoint</Application>
  <PresentationFormat>Экран (4:3)</PresentationFormat>
  <Paragraphs>99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Microsoft YaHei</vt:lpstr>
      <vt:lpstr>Arial</vt:lpstr>
      <vt:lpstr>Calibri</vt:lpstr>
      <vt:lpstr>Courier New</vt:lpstr>
      <vt:lpstr>Times New Roman</vt:lpstr>
      <vt:lpstr>Wingdings</vt:lpstr>
      <vt:lpstr>Моя тема2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Диоген III</dc:title>
  <dc:creator>Суворов</dc:creator>
  <cp:lastModifiedBy>Eugene</cp:lastModifiedBy>
  <cp:revision>188</cp:revision>
  <dcterms:created xsi:type="dcterms:W3CDTF">2014-11-24T08:27:17Z</dcterms:created>
  <dcterms:modified xsi:type="dcterms:W3CDTF">2023-10-13T22:15:37Z</dcterms:modified>
</cp:coreProperties>
</file>